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86" r:id="rId3"/>
    <p:sldId id="357" r:id="rId4"/>
    <p:sldId id="332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5" r:id="rId13"/>
    <p:sldId id="347" r:id="rId14"/>
    <p:sldId id="348" r:id="rId15"/>
    <p:sldId id="346" r:id="rId16"/>
    <p:sldId id="358" r:id="rId17"/>
    <p:sldId id="359" r:id="rId18"/>
    <p:sldId id="362" r:id="rId19"/>
    <p:sldId id="364" r:id="rId20"/>
    <p:sldId id="363" r:id="rId21"/>
    <p:sldId id="365" r:id="rId22"/>
    <p:sldId id="366" r:id="rId23"/>
    <p:sldId id="367" r:id="rId24"/>
    <p:sldId id="368" r:id="rId25"/>
    <p:sldId id="370" r:id="rId26"/>
    <p:sldId id="372" r:id="rId27"/>
    <p:sldId id="371" r:id="rId28"/>
    <p:sldId id="373" r:id="rId29"/>
    <p:sldId id="360" r:id="rId30"/>
    <p:sldId id="374" r:id="rId31"/>
    <p:sldId id="375" r:id="rId32"/>
    <p:sldId id="361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90" r:id="rId46"/>
    <p:sldId id="391" r:id="rId47"/>
    <p:sldId id="388" r:id="rId48"/>
    <p:sldId id="389" r:id="rId49"/>
    <p:sldId id="30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0C9"/>
    <a:srgbClr val="1A37CB"/>
    <a:srgbClr val="1385AC"/>
    <a:srgbClr val="E0DA17"/>
    <a:srgbClr val="EDC010"/>
    <a:srgbClr val="FC94A4"/>
    <a:srgbClr val="7D6FDD"/>
    <a:srgbClr val="746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6"/>
  </p:normalViewPr>
  <p:slideViewPr>
    <p:cSldViewPr snapToGrid="0" snapToObjects="1">
      <p:cViewPr varScale="1">
        <p:scale>
          <a:sx n="71" d="100"/>
          <a:sy n="71" d="100"/>
        </p:scale>
        <p:origin x="62" y="13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6EA51-9CF9-6F41-BBF2-3024A5C696E7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484A8-8C92-3349-ACD9-8B26A1DB5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97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各位评审老师：下午好，我是今天（下午）的第一位答辩人赵知非，我今天的答辩题目是基于变分自编码器的半监督口语理解，我的指导老师是何炎祥教授与彭敏教授。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7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986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7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4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74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580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783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这是我今天答辩内容的一个目录，接下来我会从研究背景、相关工作、研究内容、实验分析与总结展望五个部分来介绍我的论文工作。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09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19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93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2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这是我今天答辩内容的一个目录，接下来我会从研究背景、相关工作、研究内容、实验分析与总结展望五个部分来介绍我的论文工作。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94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534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52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69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9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296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55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48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41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40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这是我今天答辩内容的一个目录，接下来我会从研究背景、相关工作、研究内容、实验分析与总结展望五个部分来介绍我的论文工作。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7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这是我今天答辩内容的一个目录，接下来我会从研究背景、相关工作、研究内容、实验分析与总结展望五个部分来介绍我的论文工作。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09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33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26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92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66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5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18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25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62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082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76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366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513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189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15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44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369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66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396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这是我今天答辩内容的一个目录，接下来我会从研究背景、相关工作、研究内容、实验分析与总结展望五个部分来介绍我的论文工作。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12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59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以上就是我论文工作的展示，感谢各位评审老师的聆听，接下来还恳请各位老师进行批评指正。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92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7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7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5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近年来，虚拟助手服务开始在人们工作生活中扮演起一个重要的角色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例如苹果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、微软小娜、天猫精灵等。为了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听懂用户说的话，口语理解是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虚拟助手服务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中不可或缺的一项（关键）技术，它能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例如“今天武汉天气怎么样”，解析成计算机可以理解的结构化语义信息。（可以说口语理解是语音识别与对话管理之间的桥梁）口语理解一般可以分作两个具体的子任务，一个是用来获取用户意图、对输入进行归类的意图识别模块，另一个是语义槽填充模块，它用来从文本中抽取意图相关的实体信息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比如图中抽取到的歌手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和歌曲信息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针对口语理解技术的研究由来已久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2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53D88-6032-D149-AD55-8FEC67FEF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24DCFB-D56E-AD48-B7F6-577BCCEA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048DB-853D-C94B-BA4D-B79DBE32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1963C-1F50-4046-92E9-E6393B63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4CF6F-9865-0644-B5A8-6755F44E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56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D39DF-9267-C348-AFA7-62A54932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545D6D-B2A0-CA4C-ADC6-0470B2675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3CAD6-1ACE-CF46-BF2F-A212B340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900D0-5A53-6048-8BA1-84578F13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6BE563-92C7-714C-8888-386EA85A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891C2C-998F-FB44-894F-F5CA98214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A35880-B2C4-4849-A7BC-C0E829411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D781A-98CA-E243-BF18-B86C3C2E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16F0C-B843-8346-A89F-223EE9A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E4D96-0A51-BE44-8049-B7C0F31A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33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B2DD-4913-7544-97DC-3AC92303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A943-A0A2-AE43-B2D1-FE1B8B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358C0-3A83-6D48-823E-246D0A32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BD7F1-0087-7243-859C-F560C872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95426-4EBE-264C-80B0-25CA7269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32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23473-682E-1341-809A-F8F87941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DBAF40-68D3-D34B-91CF-9298B6584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A5A02-0586-A943-9501-BB1354E3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EB31B-D9AB-BB48-9F92-2B66D0BB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CD32F-9549-5647-A69F-C9AE8355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51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AF2F7-1C29-5143-AF0C-DE15D534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F163A-010A-7244-AA82-2415F3069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25405F-E5D7-424D-AB4B-B79A332FD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2EEEE6-F30F-5346-A2B3-6BFE27C0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A89B31-CCF6-184F-9F26-4BAD4174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ED2450-0402-854E-82C5-F36FC55E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58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C7D92-6078-A74B-A476-B2BC8006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AB97E-87DF-A94C-B24C-9E343A046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9B9C9-5478-B14B-A0BD-331AA2284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1C77FC-DDA8-EC41-842E-90D208FDC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D02205-12F2-B84B-A5A0-1F22C9B03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8E6BE2-337C-FA45-8411-C6D41D79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4A1F49-DD0C-7446-8370-74571154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E31E54-C45D-1046-A146-065AB5A5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55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E9B82-9241-3047-A031-C68D7877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9C3120-F01C-524B-9A5D-3BC64C28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F96EC1-EC48-184F-98E7-1725F2A4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77694A-8A5E-6A48-A171-855C14C2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61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DCC408-2C33-A34E-BD4D-52341DFA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59828B-4476-9F42-8FDA-29404942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CD703-25EE-D947-A36C-AC50554D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6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D10F0-1B3C-9849-849D-B6F64D30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F57E1-4DFA-6D4F-BC37-0A35DB52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07EEC0-36B3-0647-9325-9CF0E39ED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22713C-69D0-6041-978D-33645E39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388FD-7F61-E848-B7F5-CC6ACA3A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B2DB87-4F0C-9D43-A17F-26D98058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86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0F5E1-FE42-584A-8830-0B980326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CE836D-17E5-8C44-83A3-8A680CA9B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8D5754-BAEE-CC47-AD87-444633B1B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875E94-1F1B-D741-9126-68DA9845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7B12C8-98B6-064A-A21C-325739B7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DC55CC-D1BE-A74E-81E2-5E8DC38E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27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F768CF-438B-CD4F-A0B1-7EA40373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5D23CF-5AE8-454F-9D5B-35FD0E661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60C7E-0F9F-BD4A-80B4-493854921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D117E-B46A-3342-85AA-16E4C59B86E2}" type="datetimeFigureOut">
              <a:rPr kumimoji="1" lang="zh-CN" altLang="en-US" smtClean="0"/>
              <a:t>2021/10/13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1D8DE-BE28-B147-9DAD-E65781B14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C42C46-6F7D-7D4E-9848-1EEB4B5F7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D689-774B-C94E-99F6-ADE2959BA3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7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cxnSpLocks/>
          </p:cNvCxnSpPr>
          <p:nvPr/>
        </p:nvCxnSpPr>
        <p:spPr>
          <a:xfrm>
            <a:off x="2670170" y="1746823"/>
            <a:ext cx="6715370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>
            <a:off x="2670170" y="3554243"/>
            <a:ext cx="6715370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84997" y="1932826"/>
            <a:ext cx="868571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What is the schema of knowledge graph</a:t>
            </a:r>
          </a:p>
        </p:txBody>
      </p:sp>
      <p:sp>
        <p:nvSpPr>
          <p:cNvPr id="14" name="矩形 13"/>
          <p:cNvSpPr/>
          <p:nvPr/>
        </p:nvSpPr>
        <p:spPr>
          <a:xfrm>
            <a:off x="6897124" y="4854984"/>
            <a:ext cx="2371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日期：</a:t>
            </a:r>
            <a:r>
              <a:rPr kumimoji="1" lang="en-US" altLang="zh-CN" sz="2000" b="1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2021.10.13</a:t>
            </a:r>
            <a:endParaRPr kumimoji="1" lang="zh-CN" altLang="en-US" sz="20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3714" y="4854984"/>
            <a:ext cx="1767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汇报人：刘奔</a:t>
            </a:r>
          </a:p>
        </p:txBody>
      </p:sp>
    </p:spTree>
    <p:extLst>
      <p:ext uri="{BB962C8B-B14F-4D97-AF65-F5344CB8AC3E}">
        <p14:creationId xmlns:p14="http://schemas.microsoft.com/office/powerpoint/2010/main" val="25741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CC565-E757-4609-9F92-DB682507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4" y="1349729"/>
            <a:ext cx="10722634" cy="46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6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C559A3-A641-46B3-A227-8C96D68A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83" y="2703934"/>
            <a:ext cx="6612897" cy="26838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39EBB8-96A8-47F4-95C2-DB6A15CFDE01}"/>
              </a:ext>
            </a:extLst>
          </p:cNvPr>
          <p:cNvSpPr/>
          <p:nvPr/>
        </p:nvSpPr>
        <p:spPr>
          <a:xfrm>
            <a:off x="478623" y="1184783"/>
            <a:ext cx="2825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GNNs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8AB7F4-5475-4F75-A06B-0125DB810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23" y="1787688"/>
            <a:ext cx="3998486" cy="45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1B5B07-4BCB-4223-B755-406B1745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6" y="1139066"/>
            <a:ext cx="9790981" cy="49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25F8D-7E33-41CE-8298-04F854A9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40" y="1391073"/>
            <a:ext cx="9443720" cy="3109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0585FE-6BC9-45EB-81B6-24B490119FA0}"/>
              </a:ext>
            </a:extLst>
          </p:cNvPr>
          <p:cNvSpPr/>
          <p:nvPr/>
        </p:nvSpPr>
        <p:spPr>
          <a:xfrm>
            <a:off x="2159317" y="6078924"/>
            <a:ext cx="745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Attacks on Neural Networks for Graph Data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Zügner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(2018))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F6F5D9-B4F0-4BD1-A75A-D1AFD07E3F8C}"/>
              </a:ext>
            </a:extLst>
          </p:cNvPr>
          <p:cNvSpPr/>
          <p:nvPr/>
        </p:nvSpPr>
        <p:spPr>
          <a:xfrm>
            <a:off x="2368024" y="4759041"/>
            <a:ext cx="745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perturbations of the graph structure and node features lead to misclassification of the target.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985BC1-88E3-4062-AA9B-80EF3F93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0" y="1378954"/>
            <a:ext cx="10026432" cy="17710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D78E37-6CB5-4CDB-B1A1-A1C3DB8F8514}"/>
              </a:ext>
            </a:extLst>
          </p:cNvPr>
          <p:cNvSpPr/>
          <p:nvPr/>
        </p:nvSpPr>
        <p:spPr>
          <a:xfrm>
            <a:off x="761702" y="3955691"/>
            <a:ext cx="103341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representation is to extract the minimal sufficient information to predict targets.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find these minimal sufficient information in the process of message passing?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626892" y="1475117"/>
            <a:ext cx="104267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is more complex than vanilla heterogeneous graph, which has richer semantic information.  Relation play a more important role in the process of representation learning. How to integrate semantic information into GNN?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apply entity types and relational reasoning which are unique properties to knowledge graph?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75241-8858-40FD-A760-26243C80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51" y="4180108"/>
            <a:ext cx="5098246" cy="2213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2FC5-96FF-4405-97F9-CF5CD382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769" y="4030216"/>
            <a:ext cx="3284505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804914" y="3096882"/>
            <a:ext cx="54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  <a:endParaRPr lang="zh-CN" altLang="en-US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7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882621" y="1937849"/>
            <a:ext cx="104267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Embedding Based Graph Convolutional Network(WWW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Message Passing for Knowledge Graph Completion(KDD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Topology-Aware Correlations Between Relations for Inductive Link Prediction in Knowledge Graphs(AAAI 2021)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2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321755" y="1059949"/>
            <a:ext cx="1042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Embedding Based Graph Convolutional Network(WWW 2021)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A48903-AC7D-4463-8067-F566F275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05" y="1581373"/>
            <a:ext cx="4464748" cy="51927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47063" y="2092726"/>
            <a:ext cx="6918141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GCN methods focus on representation learning for nodes only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GCN miss the ability of edge embedding limits the expressiveness and prediction power of most GCNs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entity embedding process recursively aggregates both the neighborhood entity representations and relational representations; However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relation embedding part of the learning process leaves the entity representations out of the picture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8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36479" y="1332188"/>
            <a:ext cx="1042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of  Vanilla GCN</a:t>
            </a:r>
            <a:endParaRPr lang="en-US" altLang="zh-CN" sz="2000" b="1" dirty="0"/>
          </a:p>
          <a:p>
            <a:endParaRPr lang="zh-CN" altLang="en-US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0D57417-16A8-45C5-9E6E-FFC2C41AB26C}"/>
              </a:ext>
            </a:extLst>
          </p:cNvPr>
          <p:cNvCxnSpPr>
            <a:cxnSpLocks/>
          </p:cNvCxnSpPr>
          <p:nvPr/>
        </p:nvCxnSpPr>
        <p:spPr>
          <a:xfrm>
            <a:off x="4186912" y="3900437"/>
            <a:ext cx="1979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F849EFD-2E24-432D-93BE-935AB0143081}"/>
              </a:ext>
            </a:extLst>
          </p:cNvPr>
          <p:cNvSpPr/>
          <p:nvPr/>
        </p:nvSpPr>
        <p:spPr>
          <a:xfrm>
            <a:off x="3544555" y="2859660"/>
            <a:ext cx="3488524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score function </a:t>
            </a: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measure the  plausibility of each edge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DC2EA7-CCFA-4F52-A638-D258AA57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90" y="3339585"/>
            <a:ext cx="5143568" cy="822271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24B22BA-D107-428F-8438-5D829E09AFEF}"/>
              </a:ext>
            </a:extLst>
          </p:cNvPr>
          <p:cNvCxnSpPr>
            <a:cxnSpLocks/>
          </p:cNvCxnSpPr>
          <p:nvPr/>
        </p:nvCxnSpPr>
        <p:spPr>
          <a:xfrm>
            <a:off x="2438024" y="4171376"/>
            <a:ext cx="0" cy="52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7AB9D28-9EAB-4651-B605-AED1314AF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8" y="3065694"/>
            <a:ext cx="3085383" cy="128377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469068B-DAF8-4DEA-AC49-8578D789C347}"/>
              </a:ext>
            </a:extLst>
          </p:cNvPr>
          <p:cNvSpPr/>
          <p:nvPr/>
        </p:nvSpPr>
        <p:spPr>
          <a:xfrm>
            <a:off x="660582" y="4700145"/>
            <a:ext cx="6058069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step gradient ascent to maximize the sum of score function </a:t>
            </a:r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EDE3A0-FED4-4A50-98B0-4A386DADE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531" y="4818360"/>
            <a:ext cx="1790039" cy="2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5872945" y="1496539"/>
            <a:ext cx="445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and Challenge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72945" y="2729069"/>
            <a:ext cx="445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872945" y="3798725"/>
            <a:ext cx="61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72945" y="5041969"/>
            <a:ext cx="5413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Summary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683721" y="3075521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864509" y="1420315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4864509" y="1360258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4878971" y="2605062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134" name="矩形 133"/>
          <p:cNvSpPr/>
          <p:nvPr/>
        </p:nvSpPr>
        <p:spPr>
          <a:xfrm>
            <a:off x="4878971" y="2545005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4864509" y="3727590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136" name="矩形 135"/>
          <p:cNvSpPr/>
          <p:nvPr/>
        </p:nvSpPr>
        <p:spPr>
          <a:xfrm>
            <a:off x="4864509" y="3667533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/>
          <p:cNvSpPr txBox="1"/>
          <p:nvPr/>
        </p:nvSpPr>
        <p:spPr>
          <a:xfrm>
            <a:off x="4878971" y="495913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140" name="矩形 139"/>
          <p:cNvSpPr/>
          <p:nvPr/>
        </p:nvSpPr>
        <p:spPr>
          <a:xfrm>
            <a:off x="4878971" y="489907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E9D814-9FF9-4740-84EA-7B17F4AD9B0C}"/>
              </a:ext>
            </a:extLst>
          </p:cNvPr>
          <p:cNvSpPr txBox="1"/>
          <p:nvPr/>
        </p:nvSpPr>
        <p:spPr>
          <a:xfrm>
            <a:off x="6570518" y="5134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BC7F87-AA77-4196-998B-0C3D97C8C401}"/>
              </a:ext>
            </a:extLst>
          </p:cNvPr>
          <p:cNvSpPr txBox="1"/>
          <p:nvPr/>
        </p:nvSpPr>
        <p:spPr>
          <a:xfrm>
            <a:off x="236479" y="946413"/>
            <a:ext cx="1042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Framework over Knowledge Graph</a:t>
            </a:r>
          </a:p>
          <a:p>
            <a:endParaRPr lang="zh-CN" altLang="en-US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BF749EF-DDBB-4C2B-AB47-C4ABDA66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72" y="1624404"/>
            <a:ext cx="5468791" cy="44824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249642E-B46C-4F03-9FC8-0B0C3347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23" y="1933264"/>
            <a:ext cx="4333042" cy="20959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961C3D-825E-46E3-BFEB-39925C191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023" y="4586588"/>
            <a:ext cx="4333042" cy="152036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FD18B9D-23D0-4A73-83F7-6E459856DBDF}"/>
              </a:ext>
            </a:extLst>
          </p:cNvPr>
          <p:cNvSpPr/>
          <p:nvPr/>
        </p:nvSpPr>
        <p:spPr>
          <a:xfrm>
            <a:off x="436458" y="2490656"/>
            <a:ext cx="1184222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update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9F19A2-6E01-41E7-8076-4DA3FEBB096E}"/>
              </a:ext>
            </a:extLst>
          </p:cNvPr>
          <p:cNvSpPr/>
          <p:nvPr/>
        </p:nvSpPr>
        <p:spPr>
          <a:xfrm>
            <a:off x="478623" y="4909906"/>
            <a:ext cx="1184222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430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BC7F87-AA77-4196-998B-0C3D97C8C401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View of  Representation Methods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45C899-C976-48F1-9C3D-A741CB0B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45" y="2025171"/>
            <a:ext cx="5146055" cy="25559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C900E2-47D9-4345-BD42-8393DB58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5" y="4687881"/>
            <a:ext cx="4514083" cy="12311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E6AED-51E9-4C05-A9C1-0033DC89D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10" y="2264017"/>
            <a:ext cx="3710577" cy="596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63D1DA-1355-4B0B-B151-630C553CF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09" y="3179972"/>
            <a:ext cx="3710577" cy="57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54D863-817C-4278-8FA2-7F50DE70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586" y="3220313"/>
            <a:ext cx="381091" cy="505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6F9D17-E885-4A32-846A-2CDAF90A6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10" y="3964682"/>
            <a:ext cx="825999" cy="4198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681EC-9845-4465-A7E2-3783D4126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010" y="4561277"/>
            <a:ext cx="3590727" cy="40895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796D842-C949-410F-B3B6-F1397BBE53BC}"/>
              </a:ext>
            </a:extLst>
          </p:cNvPr>
          <p:cNvCxnSpPr>
            <a:cxnSpLocks/>
          </p:cNvCxnSpPr>
          <p:nvPr/>
        </p:nvCxnSpPr>
        <p:spPr>
          <a:xfrm>
            <a:off x="5381677" y="3547334"/>
            <a:ext cx="154691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ED4F229-14A4-4B8B-8017-5EB3FB6884D1}"/>
              </a:ext>
            </a:extLst>
          </p:cNvPr>
          <p:cNvSpPr/>
          <p:nvPr/>
        </p:nvSpPr>
        <p:spPr>
          <a:xfrm>
            <a:off x="2183708" y="5856696"/>
            <a:ext cx="8197422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CompGCN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relation embedding is only updated by linear transformation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C10EB5-2C6C-4BBF-815D-7EE432BF0B68}"/>
              </a:ext>
            </a:extLst>
          </p:cNvPr>
          <p:cNvSpPr/>
          <p:nvPr/>
        </p:nvSpPr>
        <p:spPr>
          <a:xfrm>
            <a:off x="7045945" y="1613486"/>
            <a:ext cx="3472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CompGCN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Vashishth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2020)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321755" y="1059949"/>
            <a:ext cx="1042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Message Passing for Knowledge Graph Completion(KDD 2021)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47063" y="1665036"/>
            <a:ext cx="11112305" cy="304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message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passing only considers edge features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 relation types) without entity IDs in the knowledge graph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for a given entity pair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,𝑡), characterizing the relation types of neighboring links of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𝑡 will provide valuable information when inferring the relation type between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𝑡.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general graphs, in most KGs, edges have features (relation types) but nodes don’t.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3A33B-B2EB-EA45-AF28-7DD78F7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1" y="4673642"/>
            <a:ext cx="3351539" cy="555696"/>
          </a:xfrm>
          <a:prstGeom prst="rect">
            <a:avLst/>
          </a:prstGeom>
        </p:spPr>
      </p:pic>
      <p:cxnSp>
        <p:nvCxnSpPr>
          <p:cNvPr id="11" name="直接箭头连接符 6">
            <a:extLst>
              <a:ext uri="{FF2B5EF4-FFF2-40B4-BE49-F238E27FC236}">
                <a16:creationId xmlns:a16="http://schemas.microsoft.com/office/drawing/2014/main" id="{9FD36B19-685A-7444-B731-816986066412}"/>
              </a:ext>
            </a:extLst>
          </p:cNvPr>
          <p:cNvCxnSpPr>
            <a:cxnSpLocks/>
          </p:cNvCxnSpPr>
          <p:nvPr/>
        </p:nvCxnSpPr>
        <p:spPr>
          <a:xfrm>
            <a:off x="4061468" y="4945466"/>
            <a:ext cx="763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5CAA195-FF6B-A34A-BA36-8A23A26E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33" y="4587869"/>
            <a:ext cx="5013027" cy="666414"/>
          </a:xfrm>
          <a:prstGeom prst="rect">
            <a:avLst/>
          </a:prstGeom>
        </p:spPr>
      </p:pic>
      <p:cxnSp>
        <p:nvCxnSpPr>
          <p:cNvPr id="15" name="直接箭头连接符 6">
            <a:extLst>
              <a:ext uri="{FF2B5EF4-FFF2-40B4-BE49-F238E27FC236}">
                <a16:creationId xmlns:a16="http://schemas.microsoft.com/office/drawing/2014/main" id="{0EF80EC9-9792-1148-B1E7-95CDA1B4D7CA}"/>
              </a:ext>
            </a:extLst>
          </p:cNvPr>
          <p:cNvCxnSpPr>
            <a:cxnSpLocks/>
          </p:cNvCxnSpPr>
          <p:nvPr/>
        </p:nvCxnSpPr>
        <p:spPr>
          <a:xfrm flipH="1">
            <a:off x="3670663" y="5359123"/>
            <a:ext cx="2803079" cy="602253"/>
          </a:xfrm>
          <a:prstGeom prst="straightConnector1">
            <a:avLst/>
          </a:prstGeom>
          <a:ln w="38100">
            <a:solidFill>
              <a:srgbClr val="1BA0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6">
            <a:extLst>
              <a:ext uri="{FF2B5EF4-FFF2-40B4-BE49-F238E27FC236}">
                <a16:creationId xmlns:a16="http://schemas.microsoft.com/office/drawing/2014/main" id="{D8CA8F8E-FEF7-8E42-BABF-935F4C5AE044}"/>
              </a:ext>
            </a:extLst>
          </p:cNvPr>
          <p:cNvCxnSpPr>
            <a:cxnSpLocks/>
          </p:cNvCxnSpPr>
          <p:nvPr/>
        </p:nvCxnSpPr>
        <p:spPr>
          <a:xfrm flipH="1">
            <a:off x="3866606" y="5192964"/>
            <a:ext cx="4642085" cy="881265"/>
          </a:xfrm>
          <a:prstGeom prst="straightConnector1">
            <a:avLst/>
          </a:prstGeom>
          <a:ln w="38100">
            <a:solidFill>
              <a:srgbClr val="1BA0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6">
            <a:extLst>
              <a:ext uri="{FF2B5EF4-FFF2-40B4-BE49-F238E27FC236}">
                <a16:creationId xmlns:a16="http://schemas.microsoft.com/office/drawing/2014/main" id="{E85AE68E-2407-2541-931D-52735CA3B560}"/>
              </a:ext>
            </a:extLst>
          </p:cNvPr>
          <p:cNvCxnSpPr>
            <a:cxnSpLocks/>
          </p:cNvCxnSpPr>
          <p:nvPr/>
        </p:nvCxnSpPr>
        <p:spPr>
          <a:xfrm>
            <a:off x="7561069" y="5257788"/>
            <a:ext cx="2146648" cy="481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6">
            <a:extLst>
              <a:ext uri="{FF2B5EF4-FFF2-40B4-BE49-F238E27FC236}">
                <a16:creationId xmlns:a16="http://schemas.microsoft.com/office/drawing/2014/main" id="{F51BCCE7-DD6C-B741-8F60-2064AC28B71A}"/>
              </a:ext>
            </a:extLst>
          </p:cNvPr>
          <p:cNvCxnSpPr>
            <a:cxnSpLocks/>
          </p:cNvCxnSpPr>
          <p:nvPr/>
        </p:nvCxnSpPr>
        <p:spPr>
          <a:xfrm>
            <a:off x="9307458" y="5192964"/>
            <a:ext cx="288560" cy="4406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7976271-83EE-8D46-97F9-A175B05DC015}"/>
              </a:ext>
            </a:extLst>
          </p:cNvPr>
          <p:cNvSpPr txBox="1"/>
          <p:nvPr/>
        </p:nvSpPr>
        <p:spPr>
          <a:xfrm>
            <a:off x="1723905" y="6027028"/>
            <a:ext cx="23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zh-CN" altLang="en-US" b="1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zh-CN" altLang="en-US" b="1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1BA0C9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BBAC76-69EA-9D47-A563-DA12E7D84DA2}"/>
              </a:ext>
            </a:extLst>
          </p:cNvPr>
          <p:cNvSpPr txBox="1"/>
          <p:nvPr/>
        </p:nvSpPr>
        <p:spPr>
          <a:xfrm>
            <a:off x="8954932" y="5996125"/>
            <a:ext cx="23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relational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path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B456B-194F-664F-A159-49C3D20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706" y="1685554"/>
            <a:ext cx="4978400" cy="234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3BA9EF-B12D-2B4E-9589-6175E84C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21" y="1820141"/>
            <a:ext cx="4937908" cy="21018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106AEE-306E-2448-BFA0-8FBB67BB0AC6}"/>
              </a:ext>
            </a:extLst>
          </p:cNvPr>
          <p:cNvSpPr txBox="1"/>
          <p:nvPr/>
        </p:nvSpPr>
        <p:spPr>
          <a:xfrm>
            <a:off x="1868793" y="4068242"/>
            <a:ext cx="23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8B31EA-C86A-8947-B497-752A10F31E93}"/>
              </a:ext>
            </a:extLst>
          </p:cNvPr>
          <p:cNvSpPr txBox="1"/>
          <p:nvPr/>
        </p:nvSpPr>
        <p:spPr>
          <a:xfrm>
            <a:off x="8083803" y="4035054"/>
            <a:ext cx="23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9FC96D-0367-9641-AE48-C9D046E8BE1F}"/>
              </a:ext>
            </a:extLst>
          </p:cNvPr>
          <p:cNvSpPr txBox="1"/>
          <p:nvPr/>
        </p:nvSpPr>
        <p:spPr>
          <a:xfrm>
            <a:off x="478623" y="4614684"/>
            <a:ext cx="11253155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1385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inductive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1385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storage-efficient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1385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0ED36C-705E-2648-ADAE-8EB0DA8D1678}"/>
              </a:ext>
            </a:extLst>
          </p:cNvPr>
          <p:cNvSpPr txBox="1"/>
          <p:nvPr/>
        </p:nvSpPr>
        <p:spPr>
          <a:xfrm>
            <a:off x="478623" y="982406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subgraph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07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0ED36C-705E-2648-ADAE-8EB0DA8D1678}"/>
              </a:ext>
            </a:extLst>
          </p:cNvPr>
          <p:cNvSpPr txBox="1"/>
          <p:nvPr/>
        </p:nvSpPr>
        <p:spPr>
          <a:xfrm>
            <a:off x="478623" y="892051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317329-0BAB-9947-B4F2-0D289DE6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48" y="2193611"/>
            <a:ext cx="6791901" cy="3234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5ACA7D-A7FF-B849-85C7-BABFEBAC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83" y="1331024"/>
            <a:ext cx="5278378" cy="11913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77CBD5-818C-804F-9929-3BBBC019795A}"/>
              </a:ext>
            </a:extLst>
          </p:cNvPr>
          <p:cNvSpPr txBox="1"/>
          <p:nvPr/>
        </p:nvSpPr>
        <p:spPr>
          <a:xfrm>
            <a:off x="478623" y="254200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29C120-EFC7-394C-80BC-C5A8CB9FD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66" y="3082867"/>
            <a:ext cx="4127500" cy="584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BCF0F6-A0D3-D945-825D-D27F1A9C7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86" y="3692285"/>
            <a:ext cx="3225800" cy="1104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80DC-7EAB-4B4C-A1E8-2C79E03E2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686" y="4827472"/>
            <a:ext cx="24892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D66C4-64B3-1244-A9A7-679F5738B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722" y="5498527"/>
            <a:ext cx="3377127" cy="4674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8237E7-607D-6748-BB6B-674ED8127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349" y="6174812"/>
            <a:ext cx="2985237" cy="5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0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36479" y="935041"/>
            <a:ext cx="12140212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Topology-Aware Correlations Between Relations for Inductive Link Prediction in Knowledge Graphs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627324" y="2105056"/>
            <a:ext cx="11212634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Inductive link prediction—where entities during training and inference stages can be different—has been shown to be promising for completing continuously evolving knowledge graphs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existing approaches do not take into account semantic correlations between relations, which are commonly seen in real-world knowledge graphs.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observation that the semantic correlation between two relations is highly correlated to their topological structure in knowledge graphs.</a:t>
            </a:r>
          </a:p>
        </p:txBody>
      </p:sp>
    </p:spTree>
    <p:extLst>
      <p:ext uri="{BB962C8B-B14F-4D97-AF65-F5344CB8AC3E}">
        <p14:creationId xmlns:p14="http://schemas.microsoft.com/office/powerpoint/2010/main" val="24436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992D0-A156-6049-9341-39B69D28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64" y="1625985"/>
            <a:ext cx="9436872" cy="4653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CC6880-139B-9947-A98C-66DEB7201D72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48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C6880-139B-9947-A98C-66DEB7201D72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29006-CAAE-9247-940E-7FEBC625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30" y="1451680"/>
            <a:ext cx="4258491" cy="5179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75A1E1-5C51-1246-A63B-AC3D0478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5" y="2830393"/>
            <a:ext cx="3858153" cy="9872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F2AD4D0-34E1-F34B-B743-BA5283371F96}"/>
              </a:ext>
            </a:extLst>
          </p:cNvPr>
          <p:cNvSpPr txBox="1"/>
          <p:nvPr/>
        </p:nvSpPr>
        <p:spPr>
          <a:xfrm>
            <a:off x="588503" y="1727231"/>
            <a:ext cx="638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 edge with relation rt , we can divide all its adjacent edges in the RCG into six groups by the topological patterns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19AB24-2757-5144-AB57-A8F65DDC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986" y="5196340"/>
            <a:ext cx="2514600" cy="5715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2001AB-1D47-F044-AC85-64477B027610}"/>
              </a:ext>
            </a:extLst>
          </p:cNvPr>
          <p:cNvSpPr txBox="1"/>
          <p:nvPr/>
        </p:nvSpPr>
        <p:spPr>
          <a:xfrm>
            <a:off x="646949" y="4274458"/>
            <a:ext cx="638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rt to get the ﬁnal embedding</a:t>
            </a:r>
          </a:p>
        </p:txBody>
      </p:sp>
    </p:spTree>
    <p:extLst>
      <p:ext uri="{BB962C8B-B14F-4D97-AF65-F5344CB8AC3E}">
        <p14:creationId xmlns:p14="http://schemas.microsoft.com/office/powerpoint/2010/main" val="27255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554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Relation role in KGE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C6880-139B-9947-A98C-66DEB7201D72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6315C8-6416-8946-B7C4-700F951A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85" y="1826423"/>
            <a:ext cx="5530073" cy="43040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3284D9-DA20-8C46-B5C4-C6B2239993D1}"/>
              </a:ext>
            </a:extLst>
          </p:cNvPr>
          <p:cNvSpPr txBox="1"/>
          <p:nvPr/>
        </p:nvSpPr>
        <p:spPr>
          <a:xfrm>
            <a:off x="478623" y="1657537"/>
            <a:ext cx="63877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Subgraph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neighbors N k (u) and N k (v) of the two nodes u and v,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N k (u) ∩ N k (v),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pruning nodes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R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labelling</a:t>
            </a:r>
          </a:p>
          <a:p>
            <a:pPr marL="342900" indent="-342900">
              <a:buAutoNum type="alphaLcParenR" startAt="2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R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7AF02-9439-6B4C-B4F3-548A7C15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17" y="4073671"/>
            <a:ext cx="4345875" cy="7617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D1DCBF-60E8-A046-92E4-43A61BE2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317" y="4941818"/>
            <a:ext cx="3651795" cy="730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98655D-9F03-834E-B3B6-CA647F4DA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651" y="5864677"/>
            <a:ext cx="3099125" cy="4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804914" y="3096882"/>
            <a:ext cx="54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  <a:endParaRPr lang="zh-CN" altLang="en-US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1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511616" y="3105834"/>
            <a:ext cx="646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Problems and Challenges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37436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C6880-139B-9947-A98C-66DEB7201D72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RDF (Resource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Framework)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3284D9-DA20-8C46-B5C4-C6B2239993D1}"/>
              </a:ext>
            </a:extLst>
          </p:cNvPr>
          <p:cNvSpPr txBox="1"/>
          <p:nvPr/>
        </p:nvSpPr>
        <p:spPr>
          <a:xfrm>
            <a:off x="338328" y="1625985"/>
            <a:ext cx="1136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RDF is a general method of describing data by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relationships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data objects. RDF is the easiest, most powerful and expressive standard designed by now.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AD17C-CF8D-4876-81B4-F3F24942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51" y="2235414"/>
            <a:ext cx="5334298" cy="11935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1AEB4E-2343-4A14-978E-15E1D770C7F1}"/>
              </a:ext>
            </a:extLst>
          </p:cNvPr>
          <p:cNvSpPr txBox="1"/>
          <p:nvPr/>
        </p:nvSpPr>
        <p:spPr>
          <a:xfrm>
            <a:off x="236479" y="3465902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RDFs (Resource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Schema)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CCCEA9-6C2C-4C16-8B0A-65EB21E67201}"/>
              </a:ext>
            </a:extLst>
          </p:cNvPr>
          <p:cNvSpPr/>
          <p:nvPr/>
        </p:nvSpPr>
        <p:spPr>
          <a:xfrm>
            <a:off x="338328" y="3975023"/>
            <a:ext cx="109464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RDF Schema is a semantic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 of RDF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provides mechanisms for describing groups of related  resources and the relationships between these resources.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rdfs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domain: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用来表示属性的域，即属于哪个类别，可以理解为三元组中主语的类型约束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rdfs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range: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用来表示属性的取值类型，可以理解为三元组中宾语的类型约束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rdfs:Class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RDF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类型所属的类型。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rdfs:subClassOf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用来描述一个类的父类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3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37436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C6880-139B-9947-A98C-66DEB7201D72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OWL (Web Ontology Language)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3284D9-DA20-8C46-B5C4-C6B2239993D1}"/>
              </a:ext>
            </a:extLst>
          </p:cNvPr>
          <p:cNvSpPr txBox="1"/>
          <p:nvPr/>
        </p:nvSpPr>
        <p:spPr>
          <a:xfrm>
            <a:off x="338328" y="1451680"/>
            <a:ext cx="56821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OWL introduces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logic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schema.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属性性质声明：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owl:TransitiveProperty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声明属性的传递性质。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owl:inverseOf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声明两种关系之间是互反关系，比如“父母”和“子女”就是一组互反关系。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owl:SymmetricProperty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声明两种关系之间是对称关系，比如声明 “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mg:friend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rdf:type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owl:SymmetricProperty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，则根据（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小明，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mg:friend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小红），有 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小红，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mg:friend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mg: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小明）。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C0272E-01C7-4A17-9B7A-185122EB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61" y="996335"/>
            <a:ext cx="5387807" cy="56088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4685C9-199F-46E1-8A49-C9C0F547DD62}"/>
              </a:ext>
            </a:extLst>
          </p:cNvPr>
          <p:cNvSpPr/>
          <p:nvPr/>
        </p:nvSpPr>
        <p:spPr>
          <a:xfrm>
            <a:off x="338328" y="4850815"/>
            <a:ext cx="58979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main features of the semantics of an OWL ontology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(includes hierarchy, entity type constraint, property constraint,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rdf:range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rdf:domain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Lexical information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constructors</a:t>
            </a:r>
            <a:endParaRPr lang="zh-CN" altLang="en-US" dirty="0">
              <a:solidFill>
                <a:srgbClr val="1BA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37436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1132610" y="2138253"/>
            <a:ext cx="10426758" cy="365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Representation Learning of Knowledge Bases by Jointly Embedding Instances and Ontological Concepts(KDD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RETA: A Schema-Aware, End-to-End Solution for Instance Completion in Knowledge Graphs(WWW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OntoEA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Ontology-guided Entity Alignment via Joint Knowledge Graph Embedding(ACL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OntoZSL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Ontology-enhanced Zero-shot Learning(WWW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5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41349" y="806613"/>
            <a:ext cx="113180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Representation Learning of Knowledge Bases by Jointly Embedding Instances and Ontological Concepts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47064" y="2346807"/>
            <a:ext cx="5254490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large-scale knowledge graph simultaneously represent two views of knowledge graphs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ontology view for abstract and commonsense concepts, and an instance view for specific entities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novel two-view KG embedding model(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intra-view and cross-view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with the goal to produce better knowledge embedding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2DE7A-D66B-4DB5-BF03-57A32742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4" y="1832742"/>
            <a:ext cx="6355842" cy="44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8824-F3E9-4646-AEBD-D394EE262069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30E24-CCC7-4C45-B398-9023FD1C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03" y="1451680"/>
            <a:ext cx="7537036" cy="5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8824-F3E9-4646-AEBD-D394EE262069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Cross-View Association Model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642AA-C9FA-490D-AD16-945E7E15536C}"/>
              </a:ext>
            </a:extLst>
          </p:cNvPr>
          <p:cNvSpPr/>
          <p:nvPr/>
        </p:nvSpPr>
        <p:spPr>
          <a:xfrm>
            <a:off x="398033" y="1625985"/>
            <a:ext cx="11241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the associations between the entity embedding space and the concept embedding space, based on the cross-view links in KBs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BDA050-66D8-4EA4-8812-5B9531E24FF8}"/>
              </a:ext>
            </a:extLst>
          </p:cNvPr>
          <p:cNvSpPr/>
          <p:nvPr/>
        </p:nvSpPr>
        <p:spPr>
          <a:xfrm>
            <a:off x="398033" y="2440498"/>
            <a:ext cx="5271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cross-view Grouping (same embedding space)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33205D-B1F0-4E6D-B06F-B17EAC47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215" y="1958914"/>
            <a:ext cx="4288713" cy="2462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858CB7-8603-4C76-99B9-B23CD208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02" y="3023481"/>
            <a:ext cx="3509084" cy="7283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527440E-51B0-40B3-9034-B33D46092E62}"/>
              </a:ext>
            </a:extLst>
          </p:cNvPr>
          <p:cNvSpPr/>
          <p:nvPr/>
        </p:nvSpPr>
        <p:spPr>
          <a:xfrm>
            <a:off x="478623" y="4236702"/>
            <a:ext cx="6551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cross-view Transformation (different embedding space)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7767EE-A304-4FFD-8C37-615D9220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92" y="4807091"/>
            <a:ext cx="2414444" cy="385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971A88-1816-4774-8C64-492E29A49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02" y="5356897"/>
            <a:ext cx="4770087" cy="8403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230EBC-B72C-436D-9EED-7BC54D711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215" y="4475358"/>
            <a:ext cx="4388101" cy="2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8824-F3E9-4646-AEBD-D394EE262069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Intra-view Model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642AA-C9FA-490D-AD16-945E7E15536C}"/>
              </a:ext>
            </a:extLst>
          </p:cNvPr>
          <p:cNvSpPr/>
          <p:nvPr/>
        </p:nvSpPr>
        <p:spPr>
          <a:xfrm>
            <a:off x="478623" y="1503946"/>
            <a:ext cx="11241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intra-view model is to preserve the original structural information in each view of the KB separately in two embedding spaces.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BDA050-66D8-4EA4-8812-5B9531E24FF8}"/>
              </a:ext>
            </a:extLst>
          </p:cNvPr>
          <p:cNvSpPr/>
          <p:nvPr/>
        </p:nvSpPr>
        <p:spPr>
          <a:xfrm>
            <a:off x="478623" y="2194505"/>
            <a:ext cx="5271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Not consider hierarchy</a:t>
            </a:r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27440E-51B0-40B3-9034-B33D46092E62}"/>
              </a:ext>
            </a:extLst>
          </p:cNvPr>
          <p:cNvSpPr/>
          <p:nvPr/>
        </p:nvSpPr>
        <p:spPr>
          <a:xfrm>
            <a:off x="478623" y="4181154"/>
            <a:ext cx="6551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Consider hierarchy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78EA26-F630-4289-91F5-EA0F7A47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" y="2626125"/>
            <a:ext cx="4063677" cy="757776"/>
          </a:xfrm>
          <a:prstGeom prst="rect">
            <a:avLst/>
          </a:prstGeom>
        </p:spPr>
      </p:pic>
      <p:cxnSp>
        <p:nvCxnSpPr>
          <p:cNvPr id="18" name="直接箭头连接符 6">
            <a:extLst>
              <a:ext uri="{FF2B5EF4-FFF2-40B4-BE49-F238E27FC236}">
                <a16:creationId xmlns:a16="http://schemas.microsoft.com/office/drawing/2014/main" id="{9D64D779-DE32-414F-9BC0-CAC6DA2BA4E9}"/>
              </a:ext>
            </a:extLst>
          </p:cNvPr>
          <p:cNvCxnSpPr>
            <a:cxnSpLocks/>
          </p:cNvCxnSpPr>
          <p:nvPr/>
        </p:nvCxnSpPr>
        <p:spPr>
          <a:xfrm>
            <a:off x="5207334" y="2844674"/>
            <a:ext cx="763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7F6460D-EC37-4023-9410-70A5E804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5" y="2419425"/>
            <a:ext cx="2596612" cy="9027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22DB30-1E8A-4E10-85AD-9A59E2B8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30" y="3485839"/>
            <a:ext cx="2554409" cy="53611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DA890C5-439C-4B17-AF6D-06F42439EF9B}"/>
              </a:ext>
            </a:extLst>
          </p:cNvPr>
          <p:cNvSpPr/>
          <p:nvPr/>
        </p:nvSpPr>
        <p:spPr>
          <a:xfrm>
            <a:off x="478623" y="4605584"/>
            <a:ext cx="10960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such hierarchies into a non-linear transformation between coarser concepts and associated finer concepts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016353-E0E3-424B-B2C0-ACAADB653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68" y="5030014"/>
            <a:ext cx="3327531" cy="4408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2337C8-F87D-4B8A-A321-83DD72E49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75" y="5440543"/>
            <a:ext cx="5141639" cy="8109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1762C8-B6E8-4BCA-8189-013C296CD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54" y="6275554"/>
            <a:ext cx="3914047" cy="486667"/>
          </a:xfrm>
          <a:prstGeom prst="rect">
            <a:avLst/>
          </a:prstGeom>
        </p:spPr>
      </p:pic>
      <p:cxnSp>
        <p:nvCxnSpPr>
          <p:cNvPr id="26" name="直接箭头连接符 6">
            <a:extLst>
              <a:ext uri="{FF2B5EF4-FFF2-40B4-BE49-F238E27FC236}">
                <a16:creationId xmlns:a16="http://schemas.microsoft.com/office/drawing/2014/main" id="{68675233-5E73-4CEB-B486-21384E3BAE34}"/>
              </a:ext>
            </a:extLst>
          </p:cNvPr>
          <p:cNvCxnSpPr>
            <a:cxnSpLocks/>
          </p:cNvCxnSpPr>
          <p:nvPr/>
        </p:nvCxnSpPr>
        <p:spPr>
          <a:xfrm>
            <a:off x="5837265" y="5789753"/>
            <a:ext cx="763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AF72786-2B87-4B6A-B7F9-FF1E6370851A}"/>
              </a:ext>
            </a:extLst>
          </p:cNvPr>
          <p:cNvSpPr/>
          <p:nvPr/>
        </p:nvSpPr>
        <p:spPr>
          <a:xfrm>
            <a:off x="7024227" y="5435787"/>
            <a:ext cx="4371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consider one-hop hierarchy and ignore the logic constructions of relation</a:t>
            </a:r>
            <a:endParaRPr lang="zh-CN" altLang="en-US" dirty="0">
              <a:solidFill>
                <a:srgbClr val="1BA0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41349" y="806613"/>
            <a:ext cx="11318019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RETA: A Schema-Aware,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Solution for Instance Completion in Knowledge Graph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25188" y="1831836"/>
            <a:ext cx="5501915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knowledge graph completion has a strong assumption on the two given elements in a triplet,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have to be correlated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resulting otherwise in meaningless predictions, such as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(Marie Curie, headquarters location, ?)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solution consisting of two components: a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RETA-Filter and RETA-Grader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suggests the relation and tail for a given head entity corresponding schema.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CEE1A-429A-4CEB-9AA4-F7D7EB81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63" y="1986065"/>
            <a:ext cx="6096658" cy="38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8824-F3E9-4646-AEBD-D394EE262069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RETA-Filter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642AA-C9FA-490D-AD16-945E7E15536C}"/>
              </a:ext>
            </a:extLst>
          </p:cNvPr>
          <p:cNvSpPr/>
          <p:nvPr/>
        </p:nvSpPr>
        <p:spPr>
          <a:xfrm>
            <a:off x="398033" y="1486405"/>
            <a:ext cx="11241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schema of a KG can characterized by a set of entity-typed triplets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h_type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t_type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information can serve as an important guideline avoiding many meaningless predictions.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2074FD-BA74-43E7-9A27-8D8564B8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63" y="2881996"/>
            <a:ext cx="7357956" cy="24881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05B3E6-CEA1-4457-83BD-245A7E9F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86" y="5230344"/>
            <a:ext cx="3403400" cy="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8824-F3E9-4646-AEBD-D394EE262069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RETA-Grader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642AA-C9FA-490D-AD16-945E7E15536C}"/>
              </a:ext>
            </a:extLst>
          </p:cNvPr>
          <p:cNvSpPr/>
          <p:nvPr/>
        </p:nvSpPr>
        <p:spPr>
          <a:xfrm>
            <a:off x="398033" y="1486405"/>
            <a:ext cx="11241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plausibility of the triplets and their corresponding schema.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84416-2746-456A-AA55-0568759B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85" y="2050333"/>
            <a:ext cx="10223252" cy="40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FA997-1505-4C95-AA56-8307A0FBC64C}"/>
              </a:ext>
            </a:extLst>
          </p:cNvPr>
          <p:cNvSpPr txBox="1"/>
          <p:nvPr/>
        </p:nvSpPr>
        <p:spPr>
          <a:xfrm>
            <a:off x="626892" y="948905"/>
            <a:ext cx="10426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graph G, possibly with nodes or edges attributes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representation learning is to learn some vector representation of 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7F950E-DE51-4EFA-9B51-A7DA813E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61" y="2222432"/>
            <a:ext cx="8588220" cy="43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41349" y="806613"/>
            <a:ext cx="1131801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OntoEA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Ontology-guided Entity Alignment via Joint Knowledge Graph Embedding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78623" y="2402235"/>
            <a:ext cx="525449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methods have explored and utilized the graph structure, the entity names, and attributes,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ignore the ontology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class conflicted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mappings are quite common in the wrongly predicted mappings. A model consider the </a:t>
            </a:r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hierarchy and the class </a:t>
            </a:r>
            <a:r>
              <a:rPr lang="en-US" altLang="zh-CN" dirty="0" err="1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disjointness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avoid false mappings.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78FE5-6E52-4205-B374-0732E7A1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613" y="1899229"/>
            <a:ext cx="5759323" cy="42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478623" y="2046056"/>
            <a:ext cx="525449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embedding: which embeds each KG into a separate embedding space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 embedding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Confliction loss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Memebership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loss: enable joint learning of the entity embedding and the ontology embedding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loss: bridges the embedding spaces of to-be-aligned KGs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60AF0-167E-4706-A8AD-B84A0B33D2E3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of Model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B0A34-608B-46E9-8369-2A89AB6B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58" y="1775937"/>
            <a:ext cx="6396536" cy="363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60AF0-167E-4706-A8AD-B84A0B33D2E3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Embedding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AB4F8-35F4-4498-B35A-4C552D13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9" y="1512582"/>
            <a:ext cx="4916527" cy="8648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32E36A-FFDA-431A-956C-B6C18633F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156" y="1754494"/>
            <a:ext cx="2073917" cy="4692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9FE749-6948-4852-A941-1FCB68ED7F52}"/>
              </a:ext>
            </a:extLst>
          </p:cNvPr>
          <p:cNvSpPr txBox="1"/>
          <p:nvPr/>
        </p:nvSpPr>
        <p:spPr>
          <a:xfrm>
            <a:off x="236479" y="2526520"/>
            <a:ext cx="1042675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 Embedding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B57170-58DE-4BF7-8670-1786F1F4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92" y="3452280"/>
            <a:ext cx="5165907" cy="7720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A2E1AD-E4FF-42D7-A540-7F31D1C51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201" y="3631217"/>
            <a:ext cx="2100404" cy="4032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EC938A-975D-49BB-8C4C-39AC7F163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89" y="3116918"/>
            <a:ext cx="4466514" cy="3219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5744E75-CF66-4653-BA60-7DF9DD786E0B}"/>
              </a:ext>
            </a:extLst>
          </p:cNvPr>
          <p:cNvSpPr txBox="1"/>
          <p:nvPr/>
        </p:nvSpPr>
        <p:spPr>
          <a:xfrm>
            <a:off x="272822" y="4318120"/>
            <a:ext cx="1042675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Confliction Loss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C7C94D-CA33-4D2B-99B8-A1A3FBF78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64" y="5010634"/>
            <a:ext cx="2917414" cy="538048"/>
          </a:xfrm>
          <a:prstGeom prst="rect">
            <a:avLst/>
          </a:prstGeom>
        </p:spPr>
      </p:pic>
      <p:cxnSp>
        <p:nvCxnSpPr>
          <p:cNvPr id="21" name="直接箭头连接符 6">
            <a:extLst>
              <a:ext uri="{FF2B5EF4-FFF2-40B4-BE49-F238E27FC236}">
                <a16:creationId xmlns:a16="http://schemas.microsoft.com/office/drawing/2014/main" id="{B8BC9001-713C-44D0-8D01-AD0EC5EF5D89}"/>
              </a:ext>
            </a:extLst>
          </p:cNvPr>
          <p:cNvCxnSpPr>
            <a:cxnSpLocks/>
          </p:cNvCxnSpPr>
          <p:nvPr/>
        </p:nvCxnSpPr>
        <p:spPr>
          <a:xfrm>
            <a:off x="4061468" y="5232872"/>
            <a:ext cx="763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67CD087-0AAB-4807-A606-2A08B5E0DEB1}"/>
              </a:ext>
            </a:extLst>
          </p:cNvPr>
          <p:cNvSpPr/>
          <p:nvPr/>
        </p:nvSpPr>
        <p:spPr>
          <a:xfrm>
            <a:off x="5397732" y="5032656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Conflict ratio in ontology</a:t>
            </a:r>
            <a:endParaRPr lang="zh-CN" altLang="en-US" dirty="0">
              <a:solidFill>
                <a:srgbClr val="1BA0C9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F4FF47-0FB8-4476-84E1-67B6AE9E1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064" y="5689991"/>
            <a:ext cx="3673829" cy="4431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80D8A9-B2A8-4929-939B-DA19DD90F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393" y="6244424"/>
            <a:ext cx="3511520" cy="613572"/>
          </a:xfrm>
          <a:prstGeom prst="rect">
            <a:avLst/>
          </a:prstGeom>
        </p:spPr>
      </p:pic>
      <p:cxnSp>
        <p:nvCxnSpPr>
          <p:cNvPr id="25" name="直接箭头连接符 6">
            <a:extLst>
              <a:ext uri="{FF2B5EF4-FFF2-40B4-BE49-F238E27FC236}">
                <a16:creationId xmlns:a16="http://schemas.microsoft.com/office/drawing/2014/main" id="{E08B8B31-644B-45F5-80F9-11F571F166AF}"/>
              </a:ext>
            </a:extLst>
          </p:cNvPr>
          <p:cNvCxnSpPr>
            <a:cxnSpLocks/>
          </p:cNvCxnSpPr>
          <p:nvPr/>
        </p:nvCxnSpPr>
        <p:spPr>
          <a:xfrm>
            <a:off x="4722290" y="6244424"/>
            <a:ext cx="763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5668EFF-65DD-44FC-9729-9B9D640E54D3}"/>
              </a:ext>
            </a:extLst>
          </p:cNvPr>
          <p:cNvSpPr/>
          <p:nvPr/>
        </p:nvSpPr>
        <p:spPr>
          <a:xfrm>
            <a:off x="5818136" y="6059758"/>
            <a:ext cx="538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BA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the class conflicts into the class embeddings</a:t>
            </a:r>
            <a:endParaRPr lang="zh-CN" altLang="en-US" dirty="0">
              <a:solidFill>
                <a:srgbClr val="1BA0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60AF0-167E-4706-A8AD-B84A0B33D2E3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Membership Loss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9FE749-6948-4852-A941-1FCB68ED7F52}"/>
              </a:ext>
            </a:extLst>
          </p:cNvPr>
          <p:cNvSpPr txBox="1"/>
          <p:nvPr/>
        </p:nvSpPr>
        <p:spPr>
          <a:xfrm>
            <a:off x="236479" y="2526520"/>
            <a:ext cx="1042675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Loss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744E75-CF66-4653-BA60-7DF9DD786E0B}"/>
              </a:ext>
            </a:extLst>
          </p:cNvPr>
          <p:cNvSpPr txBox="1"/>
          <p:nvPr/>
        </p:nvSpPr>
        <p:spPr>
          <a:xfrm>
            <a:off x="273387" y="4721781"/>
            <a:ext cx="1042675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Co-Training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342255-D72C-48A4-B530-96EFE575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66" y="1676337"/>
            <a:ext cx="3984394" cy="371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572CD-6EF2-43CE-867F-105D5A7F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806" y="2029434"/>
            <a:ext cx="4603146" cy="6575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02C0AE-A0C5-4726-A6F1-8267A5C1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952" y="2202953"/>
            <a:ext cx="2402055" cy="403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86B2EB-EF84-4135-99C2-64868E898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730" y="3445158"/>
            <a:ext cx="2347163" cy="3048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C029E3-04E6-4C52-8D25-8447BED64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000" y="3472988"/>
            <a:ext cx="541067" cy="2972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C98920-8CC1-4E63-9818-5AB6380EE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3227" y="3869141"/>
            <a:ext cx="2972058" cy="71634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897F99E-BB07-42AD-BE33-9991D3E8E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691" y="5361405"/>
            <a:ext cx="4497376" cy="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8B2CC9-1EED-45CF-96A2-C75E7B3A5CFC}"/>
              </a:ext>
            </a:extLst>
          </p:cNvPr>
          <p:cNvSpPr txBox="1"/>
          <p:nvPr/>
        </p:nvSpPr>
        <p:spPr>
          <a:xfrm>
            <a:off x="241349" y="806613"/>
            <a:ext cx="1131801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OntoZSL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Ontology-enhanced Zero-shot Learning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C8B042-FB40-45CA-8014-2CB717E8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78" y="3135569"/>
            <a:ext cx="8960159" cy="3331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8A0DAF-47CE-4496-B973-51161183DF00}"/>
              </a:ext>
            </a:extLst>
          </p:cNvPr>
          <p:cNvSpPr/>
          <p:nvPr/>
        </p:nvSpPr>
        <p:spPr>
          <a:xfrm>
            <a:off x="675400" y="1458217"/>
            <a:ext cx="10448007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 (ZSL), which aims to predict for those classes that have never appeared in the training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prior about the semantic relationships between seen and unseen classes so that the model parameters (e.g., features) learned from seen classes can be transferred to unseen classes</a:t>
            </a:r>
          </a:p>
        </p:txBody>
      </p:sp>
    </p:spTree>
    <p:extLst>
      <p:ext uri="{BB962C8B-B14F-4D97-AF65-F5344CB8AC3E}">
        <p14:creationId xmlns:p14="http://schemas.microsoft.com/office/powerpoint/2010/main" val="23257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60AF0-167E-4706-A8AD-B84A0B33D2E3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Overview of Model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580F8-0197-4ADF-BFCA-362263D6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88" y="2023180"/>
            <a:ext cx="7566637" cy="338943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2D2070-3017-49CA-8169-92BE749DAC0E}"/>
              </a:ext>
            </a:extLst>
          </p:cNvPr>
          <p:cNvSpPr txBox="1"/>
          <p:nvPr/>
        </p:nvSpPr>
        <p:spPr>
          <a:xfrm>
            <a:off x="1209720" y="2865614"/>
            <a:ext cx="341564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 Encoder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Classifier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41444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Why Schema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60AF0-167E-4706-A8AD-B84A0B33D2E3}"/>
              </a:ext>
            </a:extLst>
          </p:cNvPr>
          <p:cNvSpPr txBox="1"/>
          <p:nvPr/>
        </p:nvSpPr>
        <p:spPr>
          <a:xfrm>
            <a:off x="236479" y="946413"/>
            <a:ext cx="1042675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 Encoder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D7ECE-F739-4CB3-8284-BB3FE72B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59" y="1904104"/>
            <a:ext cx="6212088" cy="40074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AC2830-A3E6-4FB8-AACC-1C22643F7F18}"/>
              </a:ext>
            </a:extLst>
          </p:cNvPr>
          <p:cNvSpPr/>
          <p:nvPr/>
        </p:nvSpPr>
        <p:spPr>
          <a:xfrm>
            <a:off x="406293" y="1625985"/>
            <a:ext cx="5539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projecting the structural representations and the textual representations into a common space and learning them simultaneously using the same objective score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22F1AB-0ACA-4A9C-A771-CDC54756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340" y="2763484"/>
            <a:ext cx="2792368" cy="5539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C3261D-0CA5-403D-A72C-D80A6D8460D5}"/>
              </a:ext>
            </a:extLst>
          </p:cNvPr>
          <p:cNvSpPr/>
          <p:nvPr/>
        </p:nvSpPr>
        <p:spPr>
          <a:xfrm>
            <a:off x="406293" y="27634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Structure-aware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903DA-81A4-4408-B49F-F53E415E2CFE}"/>
              </a:ext>
            </a:extLst>
          </p:cNvPr>
          <p:cNvSpPr/>
          <p:nvPr/>
        </p:nvSpPr>
        <p:spPr>
          <a:xfrm>
            <a:off x="414863" y="3544646"/>
            <a:ext cx="182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Text-aware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5FAD5-9A68-44B0-AB17-40BEED587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119" y="3480098"/>
            <a:ext cx="2269071" cy="553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9F9330-3A0C-4020-B003-7E3DF7EFF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80" y="4445879"/>
            <a:ext cx="4042410" cy="125272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5560A4-DC97-4649-84D5-5316F62CD532}"/>
              </a:ext>
            </a:extLst>
          </p:cNvPr>
          <p:cNvSpPr/>
          <p:nvPr/>
        </p:nvSpPr>
        <p:spPr>
          <a:xfrm>
            <a:off x="406293" y="4031890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compatible and complementary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46E06E-321C-4014-B258-980FD442A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118" y="5948682"/>
            <a:ext cx="4284646" cy="55395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83156CE-1A6E-434C-809C-169F811FCB91}"/>
              </a:ext>
            </a:extLst>
          </p:cNvPr>
          <p:cNvSpPr/>
          <p:nvPr/>
        </p:nvSpPr>
        <p:spPr>
          <a:xfrm>
            <a:off x="469867" y="601315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7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804914" y="3096882"/>
            <a:ext cx="54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Summary</a:t>
            </a:r>
            <a:endParaRPr lang="zh-CN" altLang="en-US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6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182889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Summary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427CC2-E1C0-4BDA-A3B9-E67BB2E416A7}"/>
              </a:ext>
            </a:extLst>
          </p:cNvPr>
          <p:cNvSpPr txBox="1"/>
          <p:nvPr/>
        </p:nvSpPr>
        <p:spPr>
          <a:xfrm>
            <a:off x="627324" y="1577931"/>
            <a:ext cx="11212634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construction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之前的方法都没有去尝试融入，所谓的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 of ontology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也是简单的融入，能否找到更好的方法使得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Ontoloy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互相补充。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 Encoder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能够同时考虑到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C02282-FBE6-4112-92E0-382B8D0E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50" y="3542887"/>
            <a:ext cx="6873740" cy="17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66025" y="2979958"/>
            <a:ext cx="26084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Thank</a:t>
            </a:r>
            <a:r>
              <a:rPr kumimoji="1" lang="zh-CN" altLang="en-US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kumimoji="1" lang="en-US" alt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You</a:t>
            </a:r>
          </a:p>
          <a:p>
            <a:endParaRPr kumimoji="1" lang="zh-CN" altLang="en-US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3981637" y="2970377"/>
            <a:ext cx="5185097" cy="0"/>
          </a:xfrm>
          <a:prstGeom prst="line">
            <a:avLst/>
          </a:prstGeom>
          <a:ln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925623" y="3667181"/>
            <a:ext cx="5185097" cy="0"/>
          </a:xfrm>
          <a:prstGeom prst="line">
            <a:avLst/>
          </a:prstGeom>
          <a:ln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903732-B0DB-4D26-9FC5-2908059F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1" y="1142069"/>
            <a:ext cx="9106689" cy="15546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D57DEC-3C64-4F9F-85D1-D959C8A8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31" y="2831550"/>
            <a:ext cx="5281118" cy="32997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4D8ADE-F6CB-4F70-8D51-2F5C02913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4" y="3429000"/>
            <a:ext cx="4572106" cy="18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041B43-7C69-4635-8E1A-9B1225F7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23" y="1133766"/>
            <a:ext cx="9390061" cy="17474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28D1B8-8FE4-4D9C-B204-3A84A3449628}"/>
              </a:ext>
            </a:extLst>
          </p:cNvPr>
          <p:cNvSpPr/>
          <p:nvPr/>
        </p:nvSpPr>
        <p:spPr>
          <a:xfrm>
            <a:off x="634606" y="3069698"/>
            <a:ext cx="447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Networks: Typical models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2BBAD-1045-4DB3-BDB8-D8249141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05" y="3627507"/>
            <a:ext cx="7239627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213C7-F4E4-40BE-89D9-D7D01060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5" y="1535502"/>
            <a:ext cx="11323270" cy="4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E27042-2B8F-4069-ACBE-342233DD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06" y="1263916"/>
            <a:ext cx="7526707" cy="48266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CC78AB-6443-4093-B3D5-C354543B53AF}"/>
              </a:ext>
            </a:extLst>
          </p:cNvPr>
          <p:cNvSpPr txBox="1"/>
          <p:nvPr/>
        </p:nvSpPr>
        <p:spPr>
          <a:xfrm>
            <a:off x="478623" y="1589279"/>
            <a:ext cx="432964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Multi-relational GNNs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relation-specific transformation parameters in GNN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edge embeddings in GNN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GNNs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Meta-path based Heterogeneous GNNs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7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4825379" y="252859"/>
            <a:ext cx="736662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386490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Problem &amp; Challenge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416B67-1016-4A97-A08F-693A6463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00" y="1531098"/>
            <a:ext cx="5338668" cy="4634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5C97CD-5C35-4D32-8D65-9E53E4B5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86" y="1117030"/>
            <a:ext cx="5238120" cy="53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1058542</TotalTime>
  <Words>9197</Words>
  <Application>Microsoft Office PowerPoint</Application>
  <PresentationFormat>宽屏</PresentationFormat>
  <Paragraphs>405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等线</vt:lpstr>
      <vt:lpstr>等线 Light</vt:lpstr>
      <vt:lpstr>方正清刻本悦宋简体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奔</dc:creator>
  <cp:lastModifiedBy>刘奔</cp:lastModifiedBy>
  <cp:revision>215</cp:revision>
  <dcterms:created xsi:type="dcterms:W3CDTF">2020-08-10T13:36:59Z</dcterms:created>
  <dcterms:modified xsi:type="dcterms:W3CDTF">2021-10-13T10:10:03Z</dcterms:modified>
</cp:coreProperties>
</file>